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797675" cy="9928225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3030" y="7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47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41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92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62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1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05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06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9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7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0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EEC52-FD3C-41F1-878C-2BB8FBEBDFD7}" type="datetimeFigureOut">
              <a:rPr lang="en-GB" smtClean="0"/>
              <a:t>20/08/2024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8551B-BB24-42DD-A5EB-7F337BEFF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89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A14D67AB-8D31-91C7-666A-2CD80EB8E98B}"/>
              </a:ext>
            </a:extLst>
          </p:cNvPr>
          <p:cNvSpPr/>
          <p:nvPr/>
        </p:nvSpPr>
        <p:spPr>
          <a:xfrm>
            <a:off x="264098" y="5833696"/>
            <a:ext cx="8937052" cy="1252815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C1E6318-38A4-2846-35D7-0A2F0E5AAFC0}"/>
              </a:ext>
            </a:extLst>
          </p:cNvPr>
          <p:cNvCxnSpPr>
            <a:cxnSpLocks/>
          </p:cNvCxnSpPr>
          <p:nvPr/>
        </p:nvCxnSpPr>
        <p:spPr>
          <a:xfrm>
            <a:off x="4763584" y="3304456"/>
            <a:ext cx="814356" cy="0"/>
          </a:xfrm>
          <a:prstGeom prst="straightConnector1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B859B61-77F7-A017-B1B8-C45356DBD122}"/>
              </a:ext>
            </a:extLst>
          </p:cNvPr>
          <p:cNvCxnSpPr>
            <a:cxnSpLocks/>
          </p:cNvCxnSpPr>
          <p:nvPr/>
        </p:nvCxnSpPr>
        <p:spPr>
          <a:xfrm>
            <a:off x="4838153" y="1936304"/>
            <a:ext cx="740324" cy="0"/>
          </a:xfrm>
          <a:prstGeom prst="straightConnector1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DF82E77-4F7E-0851-8312-17FE0F248520}"/>
              </a:ext>
            </a:extLst>
          </p:cNvPr>
          <p:cNvCxnSpPr>
            <a:cxnSpLocks/>
          </p:cNvCxnSpPr>
          <p:nvPr/>
        </p:nvCxnSpPr>
        <p:spPr>
          <a:xfrm>
            <a:off x="4838153" y="2654917"/>
            <a:ext cx="740324" cy="0"/>
          </a:xfrm>
          <a:prstGeom prst="straightConnector1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5132B07-63E6-46E8-A90C-61DD7C3C221F}"/>
              </a:ext>
            </a:extLst>
          </p:cNvPr>
          <p:cNvCxnSpPr>
            <a:cxnSpLocks/>
          </p:cNvCxnSpPr>
          <p:nvPr/>
        </p:nvCxnSpPr>
        <p:spPr>
          <a:xfrm>
            <a:off x="2736000" y="1953623"/>
            <a:ext cx="5563" cy="37950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4817440" y="7336904"/>
            <a:ext cx="0" cy="236488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72164" y="1634129"/>
            <a:ext cx="3398074" cy="26774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b="1" dirty="0"/>
              <a:t>The person does not meet the eligibility criteria for complex AAC assessment. 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Please note, this does not necessarily mean that the person should not have access to AAC or other technology.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It simply means that they are not suitable for assessment and provision under this service specification at this time. Other support and funding streams may be more suitable.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52128" y="9750554"/>
            <a:ext cx="2175111" cy="916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Needs should be met by </a:t>
            </a:r>
            <a:r>
              <a:rPr lang="en-GB" sz="1200" b="1" dirty="0"/>
              <a:t>Local assessment</a:t>
            </a:r>
          </a:p>
          <a:p>
            <a:pPr algn="ctr"/>
            <a:r>
              <a:rPr lang="en-GB" sz="1200" dirty="0"/>
              <a:t>Local funding of any required equipment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28392" y="9750554"/>
            <a:ext cx="3779564" cy="916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Likely to need </a:t>
            </a:r>
            <a:r>
              <a:rPr lang="en-GB" sz="1200" b="1" dirty="0"/>
              <a:t>Specialised Assessment</a:t>
            </a:r>
          </a:p>
          <a:p>
            <a:pPr algn="ctr"/>
            <a:r>
              <a:rPr lang="en-GB" sz="1200" dirty="0"/>
              <a:t>NHSE funding of any required equipment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040531" y="1504256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286064" y="9271828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536904" y="9271828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Yes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061829" y="1130839"/>
            <a:ext cx="1349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B050"/>
                </a:solidFill>
              </a:rPr>
              <a:t>Start here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52195" y="313219"/>
            <a:ext cx="8840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Decision chart: Guidance on referral criteria for </a:t>
            </a:r>
          </a:p>
          <a:p>
            <a:pPr algn="ctr"/>
            <a:r>
              <a:rPr lang="en-GB" sz="2000" b="1" dirty="0"/>
              <a:t>S</a:t>
            </a:r>
            <a:r>
              <a:rPr lang="en-GB" sz="2000" b="1"/>
              <a:t>pecialised AAC Services</a:t>
            </a:r>
            <a:endParaRPr lang="en-GB" sz="2000" b="1" dirty="0"/>
          </a:p>
        </p:txBody>
      </p:sp>
      <p:cxnSp>
        <p:nvCxnSpPr>
          <p:cNvPr id="108" name="Straight Arrow Connector 107"/>
          <p:cNvCxnSpPr>
            <a:cxnSpLocks/>
          </p:cNvCxnSpPr>
          <p:nvPr/>
        </p:nvCxnSpPr>
        <p:spPr>
          <a:xfrm>
            <a:off x="3288432" y="9209112"/>
            <a:ext cx="0" cy="52435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</p:cNvCxnSpPr>
          <p:nvPr/>
        </p:nvCxnSpPr>
        <p:spPr>
          <a:xfrm>
            <a:off x="8078048" y="9209112"/>
            <a:ext cx="1" cy="524350"/>
          </a:xfrm>
          <a:prstGeom prst="straightConnector1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540000" y="3057169"/>
            <a:ext cx="4441076" cy="33483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3. Does the person understand the purpose of a communication aid?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52194" y="5917860"/>
            <a:ext cx="8848955" cy="10374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6. How is the person likely to use high tech or low tech AAC in terms of language competence?</a:t>
            </a:r>
          </a:p>
        </p:txBody>
      </p:sp>
      <p:cxnSp>
        <p:nvCxnSpPr>
          <p:cNvPr id="136" name="Straight Arrow Connector 135"/>
          <p:cNvCxnSpPr>
            <a:cxnSpLocks/>
          </p:cNvCxnSpPr>
          <p:nvPr/>
        </p:nvCxnSpPr>
        <p:spPr>
          <a:xfrm>
            <a:off x="2736000" y="3391999"/>
            <a:ext cx="5633" cy="397744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2209346" y="3402896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2213061" y="4307486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Yes</a:t>
            </a:r>
          </a:p>
        </p:txBody>
      </p:sp>
      <p:cxnSp>
        <p:nvCxnSpPr>
          <p:cNvPr id="139" name="Straight Arrow Connector 138"/>
          <p:cNvCxnSpPr>
            <a:cxnSpLocks/>
          </p:cNvCxnSpPr>
          <p:nvPr/>
        </p:nvCxnSpPr>
        <p:spPr>
          <a:xfrm>
            <a:off x="2736000" y="4311549"/>
            <a:ext cx="11128" cy="35955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210400" y="5451077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592688" y="4658670"/>
            <a:ext cx="3377550" cy="8046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100" dirty="0"/>
              <a:t>The local team should explore use of low-tech strategies and techniques. Should reasons be identified as to why such methods are insufficient to meet the person’s communication needs, consider re-referral</a:t>
            </a:r>
          </a:p>
        </p:txBody>
      </p:sp>
      <p:cxnSp>
        <p:nvCxnSpPr>
          <p:cNvPr id="148" name="Straight Arrow Connector 147"/>
          <p:cNvCxnSpPr>
            <a:cxnSpLocks/>
          </p:cNvCxnSpPr>
          <p:nvPr/>
        </p:nvCxnSpPr>
        <p:spPr>
          <a:xfrm>
            <a:off x="7835365" y="7349889"/>
            <a:ext cx="0" cy="711824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cxnSpLocks/>
          </p:cNvCxnSpPr>
          <p:nvPr/>
        </p:nvCxnSpPr>
        <p:spPr>
          <a:xfrm>
            <a:off x="1715048" y="7610863"/>
            <a:ext cx="0" cy="45085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40531" y="465867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</a:t>
            </a:r>
          </a:p>
        </p:txBody>
      </p:sp>
      <p:cxnSp>
        <p:nvCxnSpPr>
          <p:cNvPr id="159" name="Straight Arrow Connector 158"/>
          <p:cNvCxnSpPr>
            <a:cxnSpLocks/>
          </p:cNvCxnSpPr>
          <p:nvPr/>
        </p:nvCxnSpPr>
        <p:spPr>
          <a:xfrm>
            <a:off x="4993204" y="5029073"/>
            <a:ext cx="599484" cy="0"/>
          </a:xfrm>
          <a:prstGeom prst="straightConnector1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D72CEBA-F604-42F2-A5C3-D729EEEE57D4}"/>
              </a:ext>
            </a:extLst>
          </p:cNvPr>
          <p:cNvSpPr txBox="1"/>
          <p:nvPr/>
        </p:nvSpPr>
        <p:spPr>
          <a:xfrm>
            <a:off x="540000" y="1440000"/>
            <a:ext cx="4425746" cy="63977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1. Does the person require a specialist assessment because they have a severe/complex communication difficulty associated with a range of physical and/or cognitive impairments ?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6391E29-7DDF-4F06-A20F-60810C1600F7}"/>
              </a:ext>
            </a:extLst>
          </p:cNvPr>
          <p:cNvCxnSpPr>
            <a:cxnSpLocks/>
          </p:cNvCxnSpPr>
          <p:nvPr/>
        </p:nvCxnSpPr>
        <p:spPr>
          <a:xfrm>
            <a:off x="2736655" y="5392688"/>
            <a:ext cx="0" cy="44100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42FA9EB-BE7D-4D5D-A22D-1E1A1DE6404F}"/>
              </a:ext>
            </a:extLst>
          </p:cNvPr>
          <p:cNvCxnSpPr>
            <a:cxnSpLocks/>
          </p:cNvCxnSpPr>
          <p:nvPr/>
        </p:nvCxnSpPr>
        <p:spPr>
          <a:xfrm>
            <a:off x="4817440" y="4096544"/>
            <a:ext cx="781750" cy="0"/>
          </a:xfrm>
          <a:prstGeom prst="straightConnector1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2A0884D-A40B-4660-8D5C-4D860F498104}"/>
              </a:ext>
            </a:extLst>
          </p:cNvPr>
          <p:cNvSpPr txBox="1"/>
          <p:nvPr/>
        </p:nvSpPr>
        <p:spPr>
          <a:xfrm>
            <a:off x="5012661" y="3748092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2C64664-172E-41CF-AE76-71766685BAFD}"/>
              </a:ext>
            </a:extLst>
          </p:cNvPr>
          <p:cNvSpPr txBox="1"/>
          <p:nvPr/>
        </p:nvSpPr>
        <p:spPr>
          <a:xfrm>
            <a:off x="5036997" y="2944416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C69A859-0E4D-456C-8C09-6252B5876B4C}"/>
              </a:ext>
            </a:extLst>
          </p:cNvPr>
          <p:cNvSpPr txBox="1"/>
          <p:nvPr/>
        </p:nvSpPr>
        <p:spPr>
          <a:xfrm>
            <a:off x="5057310" y="2285585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F47994E-7B50-424F-B0C4-E6CE75A6515F}"/>
              </a:ext>
            </a:extLst>
          </p:cNvPr>
          <p:cNvCxnSpPr>
            <a:cxnSpLocks/>
          </p:cNvCxnSpPr>
          <p:nvPr/>
        </p:nvCxnSpPr>
        <p:spPr>
          <a:xfrm>
            <a:off x="2736000" y="2609134"/>
            <a:ext cx="0" cy="44803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2117FB6C-3CAA-4A07-82B8-9194BDB882DA}"/>
              </a:ext>
            </a:extLst>
          </p:cNvPr>
          <p:cNvSpPr txBox="1"/>
          <p:nvPr/>
        </p:nvSpPr>
        <p:spPr>
          <a:xfrm>
            <a:off x="2209346" y="2736929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CDEF03A-AD78-4C48-A1DB-4C03F4848C79}"/>
              </a:ext>
            </a:extLst>
          </p:cNvPr>
          <p:cNvSpPr txBox="1"/>
          <p:nvPr/>
        </p:nvSpPr>
        <p:spPr>
          <a:xfrm>
            <a:off x="2209346" y="2039338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2DB07F2-6C64-47A8-ABA8-E91A7D9CCEDC}"/>
              </a:ext>
            </a:extLst>
          </p:cNvPr>
          <p:cNvSpPr txBox="1"/>
          <p:nvPr/>
        </p:nvSpPr>
        <p:spPr>
          <a:xfrm>
            <a:off x="6888832" y="9750554"/>
            <a:ext cx="2175111" cy="916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Needs should be met by </a:t>
            </a:r>
            <a:r>
              <a:rPr lang="en-GB" sz="1200" b="1" dirty="0"/>
              <a:t>Local assessment</a:t>
            </a:r>
          </a:p>
          <a:p>
            <a:pPr algn="ctr"/>
            <a:r>
              <a:rPr lang="en-GB" sz="1200" dirty="0"/>
              <a:t>Local funding of any required equipment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AA356-5FB3-49EB-868A-2DE5A5E4FE64}"/>
              </a:ext>
            </a:extLst>
          </p:cNvPr>
          <p:cNvSpPr txBox="1"/>
          <p:nvPr/>
        </p:nvSpPr>
        <p:spPr>
          <a:xfrm>
            <a:off x="552128" y="11081620"/>
            <a:ext cx="8613476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NOTE: People with rapidly degenerative conditions can be referred before they meet all the criteria, particularly in terms of speech and hand function (boxes 4 and 7). The referrer and specialised AAC service team should be satisfied that they are deteriorating at a rate meaning that they are likely to meet the criteria within the time a communication aid would be provided. Although this time varies a period of 18 weeks is suggested. It is recognised that this is a difficult determination to make, but evidence of how a person has deteriorated in the previous 18 weeks, prior to the referral will be useful. Decisions will be made on individual clinical circumstances.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B43D5CB-FEF3-4CB8-9AD8-FDEF1242EED6}"/>
              </a:ext>
            </a:extLst>
          </p:cNvPr>
          <p:cNvCxnSpPr>
            <a:cxnSpLocks/>
          </p:cNvCxnSpPr>
          <p:nvPr/>
        </p:nvCxnSpPr>
        <p:spPr>
          <a:xfrm>
            <a:off x="1560240" y="9209112"/>
            <a:ext cx="1" cy="524350"/>
          </a:xfrm>
          <a:prstGeom prst="straightConnector1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29E4F10-1CE1-4255-AA9A-01912C3608F7}"/>
              </a:ext>
            </a:extLst>
          </p:cNvPr>
          <p:cNvSpPr txBox="1"/>
          <p:nvPr/>
        </p:nvSpPr>
        <p:spPr>
          <a:xfrm>
            <a:off x="1643092" y="9271828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Yes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74ABB52-E1FE-43F3-A1EE-501D4BB0E88E}"/>
              </a:ext>
            </a:extLst>
          </p:cNvPr>
          <p:cNvCxnSpPr>
            <a:cxnSpLocks/>
          </p:cNvCxnSpPr>
          <p:nvPr/>
        </p:nvCxnSpPr>
        <p:spPr>
          <a:xfrm>
            <a:off x="6240760" y="9209112"/>
            <a:ext cx="0" cy="52435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7F57E49-FD9F-4415-AA38-E0C78D2FD809}"/>
              </a:ext>
            </a:extLst>
          </p:cNvPr>
          <p:cNvSpPr txBox="1"/>
          <p:nvPr/>
        </p:nvSpPr>
        <p:spPr>
          <a:xfrm>
            <a:off x="5748720" y="9271828"/>
            <a:ext cx="460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0000" y="2333131"/>
            <a:ext cx="4425745" cy="44745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2. Has the person developed beyond cause and effect understanding?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0000" y="3778920"/>
            <a:ext cx="4425745" cy="53624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4. Is there a clear discrepancy between the person’s level of understanding and their ability to use biological speech?</a:t>
            </a:r>
          </a:p>
          <a:p>
            <a:pPr algn="ctr"/>
            <a:endParaRPr lang="en-GB" sz="1200" dirty="0"/>
          </a:p>
        </p:txBody>
      </p:sp>
      <p:sp>
        <p:nvSpPr>
          <p:cNvPr id="109" name="TextBox 108"/>
          <p:cNvSpPr txBox="1"/>
          <p:nvPr/>
        </p:nvSpPr>
        <p:spPr>
          <a:xfrm>
            <a:off x="540000" y="4678982"/>
            <a:ext cx="4441077" cy="7868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5. Have ‘low-tech’ strategies and techniques been tried or considered, and are there identified reasons why such methods are insufficient to meet the person’s communication needs ?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29914" y="6431191"/>
            <a:ext cx="2402361" cy="12338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6a. Unlikely to be able to combine words, phrases or symbols to create more than one concept. Uses high tech aids or low tech </a:t>
            </a:r>
            <a:r>
              <a:rPr lang="en-GB" sz="1100" dirty="0"/>
              <a:t>systems to select </a:t>
            </a:r>
            <a:r>
              <a:rPr lang="en-GB" sz="1200" dirty="0"/>
              <a:t>one concept at a time.</a:t>
            </a:r>
          </a:p>
          <a:p>
            <a:pPr algn="ctr"/>
            <a:endParaRPr lang="en-GB" sz="1200" dirty="0"/>
          </a:p>
        </p:txBody>
      </p:sp>
      <p:sp>
        <p:nvSpPr>
          <p:cNvPr id="123" name="TextBox 122"/>
          <p:cNvSpPr txBox="1"/>
          <p:nvPr/>
        </p:nvSpPr>
        <p:spPr>
          <a:xfrm>
            <a:off x="3675870" y="6441284"/>
            <a:ext cx="2365992" cy="9086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6b. Likely to use complex multi-page vocabulary to combine multiple words, phrases or symbols to compile a message.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94102" y="6441285"/>
            <a:ext cx="2282526" cy="99727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6c. Likely to be able to  construct novel messages using the alphabet.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9223EC1-6F78-43F6-BB1C-E14CA23E89DF}"/>
              </a:ext>
            </a:extLst>
          </p:cNvPr>
          <p:cNvSpPr txBox="1"/>
          <p:nvPr/>
        </p:nvSpPr>
        <p:spPr>
          <a:xfrm>
            <a:off x="5782225" y="8061713"/>
            <a:ext cx="3188013" cy="11644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7b. Can the person select items on a touch screen or </a:t>
            </a:r>
            <a:r>
              <a:rPr lang="en-GB" sz="1100" dirty="0"/>
              <a:t>keyboard with </a:t>
            </a:r>
            <a:r>
              <a:rPr lang="en-GB" sz="1200" dirty="0"/>
              <a:t>at least one hand with sufficient speed and endurance to meet their reasonable communication needs (see note on rapidly degenerative conditions below).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2128" y="8061713"/>
            <a:ext cx="3188013" cy="11644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dirty="0"/>
              <a:t>7a. Can the person select items on a touch </a:t>
            </a:r>
            <a:r>
              <a:rPr lang="en-GB" sz="1100" dirty="0"/>
              <a:t>screen or keyboard with </a:t>
            </a:r>
            <a:r>
              <a:rPr lang="en-GB" sz="1200" dirty="0"/>
              <a:t>at least one hand with sufficient speed and endurance to meet their reasonable communication needs, bearing in mind their level of language competence?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A0C0155-D519-A66D-AEEB-126FDD98BE30}"/>
              </a:ext>
            </a:extLst>
          </p:cNvPr>
          <p:cNvSpPr txBox="1"/>
          <p:nvPr/>
        </p:nvSpPr>
        <p:spPr>
          <a:xfrm>
            <a:off x="4307388" y="7995213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F732E77-D8F6-8CAA-C953-C431453EF5F2}"/>
              </a:ext>
            </a:extLst>
          </p:cNvPr>
          <p:cNvSpPr txBox="1"/>
          <p:nvPr/>
        </p:nvSpPr>
        <p:spPr>
          <a:xfrm>
            <a:off x="1200200" y="7665071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D1F4A12-523E-49E5-0F8C-AFFC52BF4095}"/>
              </a:ext>
            </a:extLst>
          </p:cNvPr>
          <p:cNvSpPr txBox="1"/>
          <p:nvPr/>
        </p:nvSpPr>
        <p:spPr>
          <a:xfrm>
            <a:off x="7248872" y="7651622"/>
            <a:ext cx="49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rgbClr val="00B050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44415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561</Words>
  <Application>Microsoft Office PowerPoint</Application>
  <PresentationFormat>A3 Paper (297x420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</dc:creator>
  <cp:lastModifiedBy>Jodie Rogers</cp:lastModifiedBy>
  <cp:revision>50</cp:revision>
  <cp:lastPrinted>2024-08-14T14:17:56Z</cp:lastPrinted>
  <dcterms:created xsi:type="dcterms:W3CDTF">2014-01-29T23:28:07Z</dcterms:created>
  <dcterms:modified xsi:type="dcterms:W3CDTF">2024-08-20T15:10:06Z</dcterms:modified>
</cp:coreProperties>
</file>